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16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0372-4BBB-449A-B039-077E7963C30A}" type="datetimeFigureOut">
              <a:rPr lang="en-IN" smtClean="0"/>
              <a:t>15-12-2018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BA92-E462-4A3D-995F-B5D236A177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741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0372-4BBB-449A-B039-077E7963C30A}" type="datetimeFigureOut">
              <a:rPr lang="en-IN" smtClean="0"/>
              <a:t>15-12-2018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BA92-E462-4A3D-995F-B5D236A177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405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0372-4BBB-449A-B039-077E7963C30A}" type="datetimeFigureOut">
              <a:rPr lang="en-IN" smtClean="0"/>
              <a:t>15-12-2018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BA92-E462-4A3D-995F-B5D236A177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737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0372-4BBB-449A-B039-077E7963C30A}" type="datetimeFigureOut">
              <a:rPr lang="en-IN" smtClean="0"/>
              <a:t>15-12-2018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BA92-E462-4A3D-995F-B5D236A177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78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0372-4BBB-449A-B039-077E7963C30A}" type="datetimeFigureOut">
              <a:rPr lang="en-IN" smtClean="0"/>
              <a:t>15-12-2018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BA92-E462-4A3D-995F-B5D236A177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251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0372-4BBB-449A-B039-077E7963C30A}" type="datetimeFigureOut">
              <a:rPr lang="en-IN" smtClean="0"/>
              <a:t>15-12-2018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BA92-E462-4A3D-995F-B5D236A177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547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0372-4BBB-449A-B039-077E7963C30A}" type="datetimeFigureOut">
              <a:rPr lang="en-IN" smtClean="0"/>
              <a:t>15-12-2018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BA92-E462-4A3D-995F-B5D236A177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16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0372-4BBB-449A-B039-077E7963C30A}" type="datetimeFigureOut">
              <a:rPr lang="en-IN" smtClean="0"/>
              <a:t>15-12-2018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BA92-E462-4A3D-995F-B5D236A177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545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0372-4BBB-449A-B039-077E7963C30A}" type="datetimeFigureOut">
              <a:rPr lang="en-IN" smtClean="0"/>
              <a:t>15-12-2018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BA92-E462-4A3D-995F-B5D236A177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870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0372-4BBB-449A-B039-077E7963C30A}" type="datetimeFigureOut">
              <a:rPr lang="en-IN" smtClean="0"/>
              <a:t>15-12-2018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BA92-E462-4A3D-995F-B5D236A177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206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0372-4BBB-449A-B039-077E7963C30A}" type="datetimeFigureOut">
              <a:rPr lang="en-IN" smtClean="0"/>
              <a:t>15-12-2018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BA92-E462-4A3D-995F-B5D236A177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3950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70372-4BBB-449A-B039-077E7963C30A}" type="datetimeFigureOut">
              <a:rPr lang="en-IN" smtClean="0"/>
              <a:t>15-12-2018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DBA92-E462-4A3D-995F-B5D236A177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043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27584" y="1916832"/>
            <a:ext cx="784887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/>
              <a:t>Discussion on</a:t>
            </a:r>
          </a:p>
          <a:p>
            <a:pPr algn="ctr"/>
            <a:r>
              <a:rPr lang="en-IN" sz="3600" b="1" dirty="0" smtClean="0"/>
              <a:t>Physics at future atmospheric detectors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47864" y="4293096"/>
            <a:ext cx="2363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err="1" smtClean="0">
                <a:solidFill>
                  <a:srgbClr val="0070C0"/>
                </a:solidFill>
              </a:rPr>
              <a:t>Amol</a:t>
            </a:r>
            <a:r>
              <a:rPr lang="en-IN" sz="2400" b="1" dirty="0" smtClean="0">
                <a:solidFill>
                  <a:srgbClr val="0070C0"/>
                </a:solidFill>
              </a:rPr>
              <a:t> </a:t>
            </a:r>
            <a:r>
              <a:rPr lang="en-IN" sz="2400" b="1" dirty="0" err="1" smtClean="0">
                <a:solidFill>
                  <a:srgbClr val="0070C0"/>
                </a:solidFill>
              </a:rPr>
              <a:t>Dighe</a:t>
            </a:r>
            <a:r>
              <a:rPr lang="en-IN" sz="2400" b="1" dirty="0" smtClean="0">
                <a:solidFill>
                  <a:srgbClr val="0070C0"/>
                </a:solidFill>
              </a:rPr>
              <a:t>, TIFR</a:t>
            </a:r>
            <a:endParaRPr lang="en-IN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573325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>
                <a:solidFill>
                  <a:srgbClr val="0070C0"/>
                </a:solidFill>
              </a:rPr>
              <a:t>IITB-ICTP Neutrino Workshop, Dec 15</a:t>
            </a:r>
            <a:r>
              <a:rPr lang="en-IN" sz="2400" baseline="30000" dirty="0" smtClean="0">
                <a:solidFill>
                  <a:srgbClr val="0070C0"/>
                </a:solidFill>
              </a:rPr>
              <a:t>th</a:t>
            </a:r>
            <a:r>
              <a:rPr lang="en-IN" sz="2400" dirty="0" smtClean="0">
                <a:solidFill>
                  <a:srgbClr val="0070C0"/>
                </a:solidFill>
              </a:rPr>
              <a:t>, 2018</a:t>
            </a:r>
            <a:endParaRPr lang="en-IN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83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99063" y="648193"/>
            <a:ext cx="3456384" cy="1564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PRECISION MEASUREMENTS OF MIXING PARAMETERS</a:t>
            </a:r>
          </a:p>
          <a:p>
            <a:pPr algn="ctr"/>
            <a:endParaRPr lang="en-IN" sz="800" dirty="0" smtClean="0"/>
          </a:p>
          <a:p>
            <a:pPr algn="ctr"/>
            <a:r>
              <a:rPr lang="en-IN" dirty="0" smtClean="0"/>
              <a:t>Secondary role to LBL ? </a:t>
            </a:r>
          </a:p>
          <a:p>
            <a:pPr algn="ctr"/>
            <a:r>
              <a:rPr lang="en-IN" dirty="0" smtClean="0"/>
              <a:t>Parameter degeneracies ?</a:t>
            </a:r>
          </a:p>
          <a:p>
            <a:pPr algn="ctr"/>
            <a:r>
              <a:rPr lang="en-IN" dirty="0" smtClean="0"/>
              <a:t>Synergy: can 1 + 1 &gt; 2 ?</a:t>
            </a:r>
            <a:endParaRPr lang="en-IN" dirty="0"/>
          </a:p>
        </p:txBody>
      </p:sp>
      <p:sp>
        <p:nvSpPr>
          <p:cNvPr id="3" name="Rounded Rectangle 2"/>
          <p:cNvSpPr/>
          <p:nvPr/>
        </p:nvSpPr>
        <p:spPr>
          <a:xfrm>
            <a:off x="4283968" y="404664"/>
            <a:ext cx="446449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UNDERSTANDING STANDARD PHYSICS</a:t>
            </a:r>
          </a:p>
          <a:p>
            <a:pPr algn="ctr"/>
            <a:endParaRPr lang="en-IN" sz="800" dirty="0" smtClean="0"/>
          </a:p>
          <a:p>
            <a:pPr algn="ctr"/>
            <a:r>
              <a:rPr lang="en-IN" dirty="0" smtClean="0"/>
              <a:t>Fluxes, Cross sections, </a:t>
            </a:r>
            <a:r>
              <a:rPr lang="en-IN" dirty="0" err="1" smtClean="0"/>
              <a:t>Inelasticities</a:t>
            </a:r>
            <a:endParaRPr lang="en-IN" dirty="0" smtClean="0"/>
          </a:p>
          <a:p>
            <a:pPr algn="ctr"/>
            <a:r>
              <a:rPr lang="en-IN" dirty="0" smtClean="0"/>
              <a:t>Earth tomography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5811236" y="1466157"/>
            <a:ext cx="302433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TESTS OF STANDARD OSCILLATION FRAMEWORK</a:t>
            </a:r>
          </a:p>
          <a:p>
            <a:pPr algn="ctr"/>
            <a:endParaRPr lang="en-IN" sz="800" dirty="0" smtClean="0"/>
          </a:p>
          <a:p>
            <a:pPr algn="ctr"/>
            <a:r>
              <a:rPr lang="en-IN" dirty="0" smtClean="0"/>
              <a:t>Exploiting large L &amp; E  range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829384" y="2990871"/>
            <a:ext cx="3254546" cy="17498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NEUTRINO  PROPERTIES BEYOND STANDARD MODEL</a:t>
            </a:r>
          </a:p>
          <a:p>
            <a:pPr algn="ctr"/>
            <a:endParaRPr lang="en-IN" sz="800" dirty="0"/>
          </a:p>
          <a:p>
            <a:pPr algn="ctr"/>
            <a:r>
              <a:rPr lang="en-IN" dirty="0" smtClean="0"/>
              <a:t>Sterile neutrinos,  </a:t>
            </a:r>
          </a:p>
          <a:p>
            <a:pPr algn="ctr"/>
            <a:r>
              <a:rPr lang="en-IN" dirty="0" smtClean="0"/>
              <a:t>Non-standard interactions, Neutrino decays, </a:t>
            </a:r>
          </a:p>
          <a:p>
            <a:pPr algn="ctr"/>
            <a:r>
              <a:rPr lang="en-IN" dirty="0" smtClean="0"/>
              <a:t>Lorentz / CPT violation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72000" y="4941168"/>
            <a:ext cx="3240360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NEW PHYSICS SEARCHES BEYOND NEUTRINOS</a:t>
            </a:r>
          </a:p>
          <a:p>
            <a:pPr algn="ctr"/>
            <a:endParaRPr lang="en-IN" sz="800" dirty="0" smtClean="0"/>
          </a:p>
          <a:p>
            <a:pPr algn="ctr"/>
            <a:r>
              <a:rPr lang="en-IN" dirty="0" smtClean="0"/>
              <a:t>Dark matter, Long-lived particles, Magnetic monopoles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251520" y="5373216"/>
            <a:ext cx="3816424" cy="13681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MULTI-MESSENGER ASTRONOMY</a:t>
            </a:r>
          </a:p>
          <a:p>
            <a:pPr algn="ctr"/>
            <a:endParaRPr lang="en-IN" sz="800" dirty="0" smtClean="0"/>
          </a:p>
          <a:p>
            <a:pPr algn="ctr"/>
            <a:r>
              <a:rPr lang="en-IN" dirty="0" smtClean="0"/>
              <a:t>Long-term versatile detector </a:t>
            </a:r>
          </a:p>
          <a:p>
            <a:pPr algn="ctr"/>
            <a:r>
              <a:rPr lang="en-IN" dirty="0" smtClean="0"/>
              <a:t>keeping its eyes open</a:t>
            </a:r>
          </a:p>
          <a:p>
            <a:pPr algn="ctr"/>
            <a:r>
              <a:rPr lang="en-IN" dirty="0" smtClean="0"/>
              <a:t>Supernovae, GRBs, AGNs, </a:t>
            </a:r>
            <a:r>
              <a:rPr lang="en-IN" dirty="0" err="1" smtClean="0"/>
              <a:t>Blazars</a:t>
            </a:r>
            <a:r>
              <a:rPr lang="en-IN" dirty="0" smtClean="0"/>
              <a:t>, ..</a:t>
            </a:r>
          </a:p>
        </p:txBody>
      </p:sp>
      <p:sp>
        <p:nvSpPr>
          <p:cNvPr id="8" name="Oval 7"/>
          <p:cNvSpPr/>
          <p:nvPr/>
        </p:nvSpPr>
        <p:spPr>
          <a:xfrm>
            <a:off x="971600" y="2990871"/>
            <a:ext cx="2880320" cy="145332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/>
              <a:t>ATMOSPHERIC NEUTRINO DETECTORS</a:t>
            </a:r>
            <a:endParaRPr lang="en-IN" sz="2400" dirty="0"/>
          </a:p>
        </p:txBody>
      </p:sp>
      <p:sp>
        <p:nvSpPr>
          <p:cNvPr id="9" name="Right Arrow 8"/>
          <p:cNvSpPr/>
          <p:nvPr/>
        </p:nvSpPr>
        <p:spPr>
          <a:xfrm rot="16628063">
            <a:off x="2217605" y="2277170"/>
            <a:ext cx="756180" cy="484632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ight Arrow 9"/>
          <p:cNvSpPr/>
          <p:nvPr/>
        </p:nvSpPr>
        <p:spPr>
          <a:xfrm rot="266255">
            <a:off x="3962738" y="3568494"/>
            <a:ext cx="2008588" cy="484632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ight Arrow 10"/>
          <p:cNvSpPr/>
          <p:nvPr/>
        </p:nvSpPr>
        <p:spPr>
          <a:xfrm rot="20122793">
            <a:off x="3772654" y="2690386"/>
            <a:ext cx="2196308" cy="484632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ight Arrow 11"/>
          <p:cNvSpPr/>
          <p:nvPr/>
        </p:nvSpPr>
        <p:spPr>
          <a:xfrm rot="1937143">
            <a:off x="3745347" y="4280405"/>
            <a:ext cx="1617674" cy="484632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ight Arrow 12"/>
          <p:cNvSpPr/>
          <p:nvPr/>
        </p:nvSpPr>
        <p:spPr>
          <a:xfrm rot="3671234">
            <a:off x="2524644" y="4724472"/>
            <a:ext cx="998351" cy="484632"/>
          </a:xfrm>
          <a:prstGeom prst="rightArrow">
            <a:avLst>
              <a:gd name="adj1" fmla="val 50000"/>
              <a:gd name="adj2" fmla="val 3728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ight Arrow 13"/>
          <p:cNvSpPr/>
          <p:nvPr/>
        </p:nvSpPr>
        <p:spPr>
          <a:xfrm rot="18790750">
            <a:off x="3149823" y="1970323"/>
            <a:ext cx="2607329" cy="484632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673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27584" y="1772816"/>
            <a:ext cx="302433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SK / HK</a:t>
            </a:r>
          </a:p>
          <a:p>
            <a:pPr algn="ctr"/>
            <a:endParaRPr lang="en-IN" sz="800" dirty="0" smtClean="0"/>
          </a:p>
          <a:p>
            <a:pPr algn="ctr"/>
            <a:r>
              <a:rPr lang="en-IN" dirty="0" smtClean="0"/>
              <a:t>Size,  sub-</a:t>
            </a:r>
            <a:r>
              <a:rPr lang="en-IN" dirty="0" err="1" smtClean="0"/>
              <a:t>GeV</a:t>
            </a:r>
            <a:r>
              <a:rPr lang="en-IN" dirty="0" smtClean="0"/>
              <a:t> neutrinos, </a:t>
            </a:r>
            <a:r>
              <a:rPr lang="en-IN" dirty="0" err="1" smtClean="0"/>
              <a:t>electron+muon</a:t>
            </a:r>
            <a:r>
              <a:rPr lang="en-IN" dirty="0" smtClean="0"/>
              <a:t> neutrinos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611299" y="2132856"/>
            <a:ext cx="410445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INO-ICAL</a:t>
            </a:r>
          </a:p>
          <a:p>
            <a:pPr algn="ctr"/>
            <a:endParaRPr lang="en-IN" sz="800" dirty="0" smtClean="0"/>
          </a:p>
          <a:p>
            <a:pPr algn="ctr"/>
            <a:r>
              <a:rPr lang="en-IN" dirty="0" smtClean="0"/>
              <a:t>Neutrino-antineutrino separation</a:t>
            </a:r>
          </a:p>
          <a:p>
            <a:pPr algn="ctr"/>
            <a:r>
              <a:rPr lang="en-IN" dirty="0" err="1" smtClean="0"/>
              <a:t>Muon</a:t>
            </a:r>
            <a:r>
              <a:rPr lang="en-IN" dirty="0" smtClean="0"/>
              <a:t> energy/direction</a:t>
            </a:r>
          </a:p>
          <a:p>
            <a:pPr algn="ctr"/>
            <a:r>
              <a:rPr lang="en-IN" dirty="0" smtClean="0"/>
              <a:t>1-20 </a:t>
            </a:r>
            <a:r>
              <a:rPr lang="en-IN" dirty="0" err="1" smtClean="0"/>
              <a:t>GeV</a:t>
            </a:r>
            <a:r>
              <a:rPr lang="en-IN" dirty="0" smtClean="0"/>
              <a:t> </a:t>
            </a:r>
            <a:r>
              <a:rPr lang="en-IN" dirty="0" err="1" smtClean="0"/>
              <a:t>muon</a:t>
            </a:r>
            <a:r>
              <a:rPr lang="en-IN" dirty="0" smtClean="0"/>
              <a:t> neutrinos</a:t>
            </a:r>
          </a:p>
          <a:p>
            <a:pPr algn="ctr"/>
            <a:r>
              <a:rPr lang="en-IN" dirty="0" smtClean="0"/>
              <a:t>Hadron shower reconstruction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575556" y="3501008"/>
            <a:ext cx="352839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PINGU / ORCA</a:t>
            </a:r>
          </a:p>
          <a:p>
            <a:pPr algn="ctr"/>
            <a:endParaRPr lang="en-IN" sz="800" dirty="0"/>
          </a:p>
          <a:p>
            <a:pPr algn="ctr"/>
            <a:r>
              <a:rPr lang="en-IN" dirty="0" smtClean="0"/>
              <a:t>Size, Multi-</a:t>
            </a:r>
            <a:r>
              <a:rPr lang="en-IN" dirty="0" err="1" smtClean="0"/>
              <a:t>GeV</a:t>
            </a:r>
            <a:r>
              <a:rPr lang="en-IN" dirty="0" smtClean="0"/>
              <a:t> neutrinos</a:t>
            </a:r>
          </a:p>
          <a:p>
            <a:pPr algn="ctr"/>
            <a:r>
              <a:rPr lang="en-IN" dirty="0" err="1" smtClean="0"/>
              <a:t>Nutau</a:t>
            </a:r>
            <a:r>
              <a:rPr lang="en-IN" dirty="0" smtClean="0"/>
              <a:t> identification</a:t>
            </a:r>
          </a:p>
          <a:p>
            <a:pPr algn="ctr"/>
            <a:r>
              <a:rPr lang="en-IN" dirty="0" smtClean="0"/>
              <a:t>Hadron </a:t>
            </a:r>
            <a:r>
              <a:rPr lang="en-IN" smtClean="0"/>
              <a:t>shower reconstruction</a:t>
            </a:r>
            <a:endParaRPr lang="en-IN" dirty="0"/>
          </a:p>
        </p:txBody>
      </p:sp>
      <p:sp>
        <p:nvSpPr>
          <p:cNvPr id="5" name="Rounded Rectangle 4"/>
          <p:cNvSpPr/>
          <p:nvPr/>
        </p:nvSpPr>
        <p:spPr>
          <a:xfrm>
            <a:off x="4788024" y="4113076"/>
            <a:ext cx="3744416" cy="11664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Scintillator ?  Liquid Argon ?</a:t>
            </a:r>
          </a:p>
          <a:p>
            <a:pPr algn="ctr"/>
            <a:r>
              <a:rPr lang="en-IN" b="1" dirty="0" smtClean="0"/>
              <a:t>Gadolinium ? Heavy water ?</a:t>
            </a:r>
          </a:p>
          <a:p>
            <a:pPr algn="ctr"/>
            <a:endParaRPr lang="en-IN" b="1" dirty="0"/>
          </a:p>
          <a:p>
            <a:pPr algn="ctr"/>
            <a:r>
              <a:rPr lang="en-IN" dirty="0" smtClean="0"/>
              <a:t>What would we like to measure ?</a:t>
            </a:r>
          </a:p>
        </p:txBody>
      </p:sp>
      <p:sp>
        <p:nvSpPr>
          <p:cNvPr id="6" name="Rectangle 5"/>
          <p:cNvSpPr/>
          <p:nvPr/>
        </p:nvSpPr>
        <p:spPr>
          <a:xfrm>
            <a:off x="619696" y="379512"/>
            <a:ext cx="8136904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 smtClean="0"/>
              <a:t>Unique advantages of atmospheric </a:t>
            </a:r>
            <a:r>
              <a:rPr lang="en-IN" sz="3200" dirty="0" smtClean="0">
                <a:latin typeface="Symbol" pitchFamily="18" charset="2"/>
              </a:rPr>
              <a:t>n</a:t>
            </a:r>
            <a:r>
              <a:rPr lang="en-IN" sz="3200" dirty="0" smtClean="0"/>
              <a:t> detectors</a:t>
            </a:r>
            <a:endParaRPr lang="en-IN" sz="3200" dirty="0"/>
          </a:p>
        </p:txBody>
      </p:sp>
      <p:sp>
        <p:nvSpPr>
          <p:cNvPr id="7" name="Rectangle 6"/>
          <p:cNvSpPr/>
          <p:nvPr/>
        </p:nvSpPr>
        <p:spPr>
          <a:xfrm>
            <a:off x="2411760" y="5589240"/>
            <a:ext cx="3888432" cy="64807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How do we exploit these advantages ?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9151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179</Words>
  <Application>Microsoft Office PowerPoint</Application>
  <PresentationFormat>On-screen Show 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Amol Dighe</dc:creator>
  <cp:lastModifiedBy>Amol Dighe</cp:lastModifiedBy>
  <cp:revision>18</cp:revision>
  <dcterms:created xsi:type="dcterms:W3CDTF">2018-12-14T04:25:47Z</dcterms:created>
  <dcterms:modified xsi:type="dcterms:W3CDTF">2018-12-14T21:24:18Z</dcterms:modified>
</cp:coreProperties>
</file>